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78" r:id="rId1"/>
  </p:sldMasterIdLst>
  <p:notesMasterIdLst>
    <p:notesMasterId r:id="rId15"/>
  </p:notesMasterIdLst>
  <p:sldIdLst>
    <p:sldId id="280" r:id="rId2"/>
    <p:sldId id="266" r:id="rId3"/>
    <p:sldId id="265" r:id="rId4"/>
    <p:sldId id="264" r:id="rId5"/>
    <p:sldId id="263" r:id="rId6"/>
    <p:sldId id="261" r:id="rId7"/>
    <p:sldId id="262" r:id="rId8"/>
    <p:sldId id="268" r:id="rId9"/>
    <p:sldId id="271" r:id="rId10"/>
    <p:sldId id="274" r:id="rId11"/>
    <p:sldId id="277" r:id="rId12"/>
    <p:sldId id="269" r:id="rId13"/>
    <p:sldId id="270" r:id="rId1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BF6F6A-6698-4496-8307-B4F479490E45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7EA65B-7551-453E-9977-C12C40262AB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6388" name="عنصر نائب لرقم الشريحة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 eaLnBrk="1" hangingPunct="1"/>
            <a:fld id="{86C324D4-0638-4CC1-A4F3-1C0EDC0D138E}" type="slidenum">
              <a:rPr lang="ar-SA" sz="1200">
                <a:latin typeface="Calibri" pitchFamily="34" charset="0"/>
              </a:rPr>
              <a:pPr rtl="1" eaLnBrk="1" hangingPunct="1"/>
              <a:t>2</a:t>
            </a:fld>
            <a:endParaRPr lang="ar-S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7412" name="عنصر نائب لرقم الشريحة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 eaLnBrk="1" hangingPunct="1"/>
            <a:fld id="{428FE964-4069-4464-A576-52CE15A0023B}" type="slidenum">
              <a:rPr lang="ar-SA" sz="1200">
                <a:latin typeface="Calibri" pitchFamily="34" charset="0"/>
              </a:rPr>
              <a:pPr rtl="1" eaLnBrk="1" hangingPunct="1"/>
              <a:t>3</a:t>
            </a:fld>
            <a:endParaRPr lang="ar-S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8436" name="عنصر نائب لرقم الشريحة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 eaLnBrk="1" hangingPunct="1"/>
            <a:fld id="{3A6B921C-5D23-4FBD-AEDC-CCE01F072B6A}" type="slidenum">
              <a:rPr lang="ar-SA" sz="1200">
                <a:latin typeface="Calibri" pitchFamily="34" charset="0"/>
              </a:rPr>
              <a:pPr rtl="1" eaLnBrk="1" hangingPunct="1"/>
              <a:t>4</a:t>
            </a:fld>
            <a:endParaRPr lang="ar-S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2CE2EB-D2B5-4616-9283-860197999CB3}" type="slidenum">
              <a:rPr lang="ar-SA" smtClean="0">
                <a:cs typeface="Majalla UI"/>
              </a:rPr>
              <a:pPr/>
              <a:t>6</a:t>
            </a:fld>
            <a:endParaRPr lang="ar-SA" smtClean="0"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FB07-67EF-4408-B967-4DD6E2EF439C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2959-E07E-4083-A4C5-745B0CD50A1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CEE6-23D4-4B95-B8C7-5EFC8E150E2F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3A45-45F1-428E-A082-ED5739EACF4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B462-4D79-4144-830B-F78DFE652CF2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B427-41BD-427B-A3AD-9A5659BC976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BFC2-C74C-427B-8DB1-C0483F49DBBC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1111-54FD-4ABF-BCC6-6196D2FB141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AF47-C043-4451-957D-32D305BFA9C9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A058-B1C9-457F-BBB9-B335B991BC1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90E5-A3BD-498A-948E-8FBD5FF68F19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8D0F-F140-4087-B3D4-3B72A979645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65549-CA5C-44F1-91CC-9CEC508AC578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011E9-8D66-4FD0-83FB-3FD658F305B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E810-2AC0-4AE6-B60A-73D783B95E54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44EA-C80A-4BC1-8006-7B72AA26357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136A-3A88-44FC-83CB-59CD9ACA7904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26FB-31CF-4FF4-8E3C-737FDB94F57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DD84-1380-4DB4-8FF6-1EF576C93795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451BA-1D13-4E42-A8F7-7A80E3B3111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CEBE5-D8B2-4123-8354-D705DF4F127A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80DC-4A52-4C5B-A26E-F9E57EDC4BD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952F-A733-4FD3-963C-24894BC31530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950E-E669-42C1-A002-7E665298537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CB1804-7E84-4C23-9F13-8F14A8CBBA67}" type="datetimeFigureOut">
              <a:rPr lang="ar-SA"/>
              <a:pPr>
                <a:defRPr/>
              </a:pPr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0A3A4E-B529-4E1C-A285-EB3C6E6F58B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00188" y="0"/>
            <a:ext cx="7407275" cy="1471613"/>
          </a:xfrm>
        </p:spPr>
        <p:txBody>
          <a:bodyPr/>
          <a:lstStyle/>
          <a:p>
            <a:pPr algn="r" eaLnBrk="1" hangingPunct="1"/>
            <a:r>
              <a:rPr lang="ar-EG" sz="2000" smtClean="0">
                <a:latin typeface="Arial Black" pitchFamily="34" charset="0"/>
                <a:cs typeface="Arabic Transparent" pitchFamily="2" charset="-78"/>
              </a:rPr>
              <a:t>قسم / علم النفس التربوي</a:t>
            </a:r>
            <a:r>
              <a:rPr lang="en-US" sz="2000" smtClean="0">
                <a:latin typeface="Arial Black" pitchFamily="34" charset="0"/>
                <a:cs typeface="Arabic Transparent" pitchFamily="2" charset="-78"/>
              </a:rPr>
              <a:t/>
            </a:r>
            <a:br>
              <a:rPr lang="en-US" sz="2000" smtClean="0">
                <a:latin typeface="Arial Black" pitchFamily="34" charset="0"/>
                <a:cs typeface="Arabic Transparent" pitchFamily="2" charset="-78"/>
              </a:rPr>
            </a:br>
            <a:endParaRPr lang="en-US" sz="2000" smtClean="0">
              <a:latin typeface="Arial Black" pitchFamily="34" charset="0"/>
              <a:cs typeface="Arabic Transparen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819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3600" b="1" dirty="0" smtClean="0">
                <a:cs typeface="Arabic Transparent" pitchFamily="2" charset="-78"/>
              </a:rPr>
              <a:t>مادة سيكولوجية التعلم و التعليم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r-EG" sz="3600" b="1" dirty="0" smtClean="0">
                <a:cs typeface="Arabic Transparent" pitchFamily="2" charset="-78"/>
              </a:rPr>
              <a:t>رمز المادة / </a:t>
            </a:r>
            <a:r>
              <a:rPr lang="en-US" sz="3600" b="1" dirty="0" smtClean="0">
                <a:cs typeface="Arabic Transparent" pitchFamily="2" charset="-78"/>
              </a:rPr>
              <a:t> PSY</a:t>
            </a:r>
            <a:r>
              <a:rPr lang="ar-EG" sz="3600" b="1" dirty="0" smtClean="0">
                <a:cs typeface="Arabic Transparent" pitchFamily="2" charset="-78"/>
              </a:rPr>
              <a:t>رقم المادة</a:t>
            </a:r>
            <a:r>
              <a:rPr lang="en-US" sz="3600" b="1" dirty="0" smtClean="0">
                <a:cs typeface="Arabic Transparent" pitchFamily="2" charset="-78"/>
              </a:rPr>
              <a:t> </a:t>
            </a:r>
            <a:r>
              <a:rPr lang="ar-EG" sz="3600" b="1" dirty="0" smtClean="0">
                <a:cs typeface="Arabic Transparent" pitchFamily="2" charset="-78"/>
              </a:rPr>
              <a:t>/ 211</a:t>
            </a:r>
            <a:br>
              <a:rPr lang="ar-EG" sz="3600" b="1" dirty="0" smtClean="0">
                <a:cs typeface="Arabic Transparent" pitchFamily="2" charset="-78"/>
              </a:rPr>
            </a:br>
            <a:r>
              <a:rPr lang="ar-EG" sz="3600" b="1" dirty="0" smtClean="0">
                <a:cs typeface="Arabic Transparent" pitchFamily="2" charset="-78"/>
              </a:rPr>
              <a:t>للفرقة الثانية ( تعليم أساسي )</a:t>
            </a:r>
            <a:r>
              <a:rPr lang="ar-EG" sz="3600" b="1" smtClean="0">
                <a:cs typeface="Arabic Transparent" pitchFamily="2" charset="-78"/>
              </a:rPr>
              <a:t/>
            </a:r>
            <a:br>
              <a:rPr lang="ar-EG" sz="3600" b="1" smtClean="0">
                <a:cs typeface="Arabic Transparent" pitchFamily="2" charset="-78"/>
              </a:rPr>
            </a:br>
            <a:r>
              <a:rPr lang="ar-EG" sz="3600" b="1" smtClean="0">
                <a:cs typeface="Arabic Transparent" pitchFamily="2" charset="-78"/>
              </a:rPr>
              <a:t>جميع الشعب و المميز</a:t>
            </a:r>
            <a:endParaRPr lang="ar-EG" sz="3600" b="1" dirty="0" smtClean="0">
              <a:cs typeface="Arabic Transparent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ar-EG" sz="4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ar-EG" sz="1600" b="1" i="1" dirty="0" smtClean="0">
              <a:cs typeface="Arabic Transparent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ar-EG" sz="1600" b="1" i="1" dirty="0" smtClean="0">
              <a:cs typeface="Arabic Transparent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r-EG" sz="1600" b="1" i="1" dirty="0" smtClean="0">
                <a:cs typeface="Arabic Transparent" pitchFamily="2" charset="-78"/>
              </a:rPr>
              <a:t>اساتذة المادة : د / مها عبد اللطيف سرور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r-EG" sz="1600" b="1" i="1" dirty="0" smtClean="0">
                <a:cs typeface="Arabic Transparent" pitchFamily="2" charset="-78"/>
              </a:rPr>
              <a:t>د. مصطفى حلمى د. سامح حرب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r-EG" sz="1600" b="1" i="1" dirty="0" smtClean="0">
                <a:cs typeface="Arabic Transparent" pitchFamily="2" charset="-78"/>
              </a:rPr>
              <a:t>د. صباح السيد</a:t>
            </a:r>
            <a:endParaRPr lang="en-US" sz="1600" b="1" i="1" dirty="0" smtClean="0">
              <a:cs typeface="Arabic Transparen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971800" y="285750"/>
            <a:ext cx="6172200" cy="661988"/>
          </a:xfrm>
          <a:ln>
            <a:solidFill>
              <a:schemeClr val="bg1"/>
            </a:solidFill>
          </a:ln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smtClean="0">
                <a:solidFill>
                  <a:srgbClr val="FF0000"/>
                </a:solidFill>
                <a:cs typeface="Arial" pitchFamily="34" charset="0"/>
              </a:rPr>
              <a:t>قوانين  الجشطالت :</a:t>
            </a:r>
            <a:endParaRPr lang="ar-SA" b="1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267" name="عنوان فرعي 4"/>
          <p:cNvSpPr>
            <a:spLocks noGrp="1"/>
          </p:cNvSpPr>
          <p:nvPr>
            <p:ph type="subTitle" idx="4294967295"/>
          </p:nvPr>
        </p:nvSpPr>
        <p:spPr>
          <a:xfrm>
            <a:off x="1357313" y="1071563"/>
            <a:ext cx="6840537" cy="528478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000" b="1" smtClean="0"/>
              <a:t>قانون التشابه  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000" b="1" smtClean="0">
                <a:cs typeface="Arial" pitchFamily="34" charset="0"/>
              </a:rPr>
              <a:t>Similarity  Law of  </a:t>
            </a:r>
            <a:endParaRPr lang="ar-EG" sz="160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SA" sz="1800" smtClean="0"/>
              <a:t>يقصد بقانون التشابه أن العناصر المتماثلة أو المتساوية تميل إلى التجمع معاً وأن العناصر المتشابهة يسهل تعليمها أكثر في العناصر غير المتشابهة ، ولا يحدث هذا نتيجة الربط بين العناصر وإنما نتيجة التفاعل بينها.</a:t>
            </a:r>
            <a:endParaRPr lang="en-US" sz="1800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000" b="1" smtClean="0"/>
              <a:t>قانون التقارب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000" b="1" smtClean="0"/>
              <a:t>  </a:t>
            </a:r>
            <a:r>
              <a:rPr lang="en-US" sz="2000" b="1" smtClean="0">
                <a:cs typeface="Arial" pitchFamily="34" charset="0"/>
              </a:rPr>
              <a:t>Proximity  Law of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1600" smtClean="0"/>
              <a:t>ويقصد بهذا القانون أن العناصر تميل إلى تكوين مجموعات إدراكية تبعاً لمواضعها في المكان ، بحيث تكون العناصر المتقاربة أيسر في التجمع ، ويصدق هذا القانون على التقارب الزماني أيضاً فالأصوات التي تسمع قريبة بعضها من بعض نميل أن ندركها ككل.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2000" b="1" smtClean="0"/>
              <a:t>قانون الإغلاق 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000" b="1" smtClean="0">
                <a:cs typeface="Arial" pitchFamily="34" charset="0"/>
              </a:rPr>
              <a:t>Closure  Law of</a:t>
            </a:r>
            <a:endParaRPr lang="ar-EG" sz="2400" b="1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ar-EG" sz="1600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600" smtClean="0"/>
              <a:t>نميل إلى إدراك الأشياء غير المكتملة على أنها أشكال كاملة ، فالأشياء الناقصة تدعونا إلى إدراكها كاملة وإلى سد الثغرات الموجودة فيها ، فالدائرة مثلاً التي ينقصها جزء ندركها كدائرة .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600" smtClean="0"/>
              <a:t>وكذلك الأجزاء  التي لا تنتظم مع بقية الشكل تنحو إلى الانتظام حتى ندرك الشكل ككل منتظم .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ar-EG" sz="2000" b="1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ar-EG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971800" y="285750"/>
            <a:ext cx="6172200" cy="661988"/>
          </a:xfrm>
          <a:ln>
            <a:solidFill>
              <a:schemeClr val="bg1"/>
            </a:solidFill>
          </a:ln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smtClean="0">
                <a:solidFill>
                  <a:srgbClr val="FF0000"/>
                </a:solidFill>
                <a:cs typeface="Arial" pitchFamily="34" charset="0"/>
              </a:rPr>
              <a:t>قوانين  الجشطالت :</a:t>
            </a:r>
            <a:endParaRPr lang="ar-SA" b="1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291" name="عنوان فرعي 4"/>
          <p:cNvSpPr>
            <a:spLocks noGrp="1"/>
          </p:cNvSpPr>
          <p:nvPr>
            <p:ph type="subTitle" idx="4294967295"/>
          </p:nvPr>
        </p:nvSpPr>
        <p:spPr>
          <a:xfrm>
            <a:off x="1214438" y="1000125"/>
            <a:ext cx="6840537" cy="5284788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ar-EG" sz="2000" b="1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2000" b="1" smtClean="0"/>
              <a:t>قانون الاستمرار  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000" b="1" smtClean="0">
                <a:cs typeface="Arial" pitchFamily="34" charset="0"/>
              </a:rPr>
              <a:t>Continuation Law of</a:t>
            </a:r>
            <a:endParaRPr lang="ar-EG" sz="160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SA" sz="1600" smtClean="0"/>
              <a:t>التنظيم في الإدراك والميل إلى الحدوث  على نحو يجعل الخط المستقيم يستمر كخط مستقيم والجزء من الدائرة يستمر كدائرة.</a:t>
            </a:r>
            <a:endParaRPr lang="en-US" sz="1600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000" b="1" smtClean="0"/>
              <a:t>قانون الشمول ( الكلية) 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000" b="1" smtClean="0">
                <a:cs typeface="Arial" pitchFamily="34" charset="0"/>
              </a:rPr>
              <a:t>Law of Comprehension</a:t>
            </a:r>
            <a:endParaRPr lang="ar-EG" sz="3600" b="1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1600" smtClean="0"/>
              <a:t>لقد توصل الجشطلتيون إلى أن النشاط العقلي البشري لا يمكنه أن يخضع للدراسة المثمرة ، إذا تم تفتيته ، إلى أجزائه التكوينية ، والاستبصار عندهم هو الحل المفاجئ والابتكاري لمشكلة عقلية يفسر بوجود نماذج عقلية في العقل أو أشكال تناظر النماذج الموجودة في البيئة.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ar-EG" sz="36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ar-EG" sz="3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501650" y="188913"/>
            <a:ext cx="8642350" cy="503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bg1"/>
                </a:solidFill>
                <a:latin typeface="Arial" pitchFamily="34" charset="0"/>
                <a:ea typeface="Majalla UI"/>
              </a:rPr>
              <a:t>تقويم نظرية الجشطلت :</a:t>
            </a:r>
            <a:r>
              <a:rPr lang="en-US" sz="2400">
                <a:solidFill>
                  <a:schemeClr val="bg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2400">
              <a:solidFill>
                <a:schemeClr val="bg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6372225" y="1125538"/>
            <a:ext cx="2771775" cy="1008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أسهمت مساهمة جديرة بالتنويه والذكر في زيادة فهمنا </a:t>
            </a:r>
            <a:r>
              <a:rPr lang="ar-SA" sz="1600" b="1">
                <a:solidFill>
                  <a:srgbClr val="0033CC"/>
                </a:solidFill>
                <a:latin typeface="Arial" pitchFamily="34" charset="0"/>
                <a:ea typeface="Majalla UI"/>
              </a:rPr>
              <a:t>للإدراك الحسي</a:t>
            </a:r>
            <a:r>
              <a:rPr lang="ar-SA" sz="1600">
                <a:solidFill>
                  <a:srgbClr val="0033CC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1" name="شكل بيضاوي 10"/>
          <p:cNvSpPr/>
          <p:nvPr/>
        </p:nvSpPr>
        <p:spPr>
          <a:xfrm>
            <a:off x="3492500" y="1196975"/>
            <a:ext cx="2520950" cy="1079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فالتمييز بين الشكل والأرضية </a:t>
            </a: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ليس في أساسه فكرة مبتكرة</a:t>
            </a:r>
            <a:r>
              <a:rPr lang="ar-SA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395288" y="1196975"/>
            <a:ext cx="3024187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نظرية الاستبصار </a:t>
            </a:r>
            <a:r>
              <a:rPr lang="ar-SA" b="1">
                <a:solidFill>
                  <a:srgbClr val="0033CC"/>
                </a:solidFill>
                <a:latin typeface="Arial" pitchFamily="34" charset="0"/>
                <a:ea typeface="Majalla UI"/>
              </a:rPr>
              <a:t>بتأكيدها للفهم</a:t>
            </a: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 ، كان لها أثر عظيم على النظرية التربوية ،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8029575" y="2708275"/>
            <a:ext cx="111442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تحسين لحقائق معروفة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4" name="شكل بيضاوي 13"/>
          <p:cNvSpPr/>
          <p:nvPr/>
        </p:nvSpPr>
        <p:spPr>
          <a:xfrm>
            <a:off x="6372225" y="2781300"/>
            <a:ext cx="1800225" cy="936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وليس في أساسه كشفاً جديداً .</a:t>
            </a:r>
          </a:p>
        </p:txBody>
      </p:sp>
      <p:sp>
        <p:nvSpPr>
          <p:cNvPr id="15" name="شكل بيضاوي 14"/>
          <p:cNvSpPr/>
          <p:nvPr/>
        </p:nvSpPr>
        <p:spPr>
          <a:xfrm>
            <a:off x="3059113" y="3068638"/>
            <a:ext cx="2016125" cy="1008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400" b="1">
                <a:solidFill>
                  <a:schemeClr val="tx1"/>
                </a:solidFill>
                <a:latin typeface="Arial" pitchFamily="34" charset="0"/>
                <a:ea typeface="Majalla UI"/>
              </a:rPr>
              <a:t>ووضحوا القوانين التي تحكم هذه العلاقة توضيحاً تفصيلياً</a:t>
            </a:r>
            <a:r>
              <a:rPr lang="ar-SA" sz="1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4932363" y="3141663"/>
            <a:ext cx="1584325" cy="9350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درسوا العلاقة بين الشكل والأرضية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0" y="2852738"/>
            <a:ext cx="2881313" cy="1079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فلم يعد المعلمون يهتمون كثيراً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بالتكرار و التدريب البسيط</a:t>
            </a:r>
            <a:endParaRPr lang="ar-SA" b="1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572000" y="4292600"/>
            <a:ext cx="194468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وجوده كملاحظ أثناء قيامه بتجاربه المختلفة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4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7092950" y="5562600"/>
            <a:ext cx="2051050" cy="1035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قد أدخل على الموقف التجريبي عاملاً لا يسهل ضبطه</a:t>
            </a:r>
            <a:r>
              <a:rPr lang="ar-SA" sz="1600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25" name="شكل بيضاوي 24"/>
          <p:cNvSpPr/>
          <p:nvPr/>
        </p:nvSpPr>
        <p:spPr>
          <a:xfrm>
            <a:off x="4143375" y="5661025"/>
            <a:ext cx="2500313" cy="1008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والحيوانات </a:t>
            </a:r>
            <a:endParaRPr lang="ar-EG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( القردة) سريعة الالتقاط</a:t>
            </a:r>
            <a:r>
              <a:rPr lang="ar-SA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26" name="شكل بيضاوي 25"/>
          <p:cNvSpPr/>
          <p:nvPr/>
        </p:nvSpPr>
        <p:spPr>
          <a:xfrm>
            <a:off x="1000125" y="5357813"/>
            <a:ext cx="2428875" cy="7191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كثيراً من تجارب الجشطلت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67" name="شكل بيضاوي 66"/>
          <p:cNvSpPr/>
          <p:nvPr/>
        </p:nvSpPr>
        <p:spPr>
          <a:xfrm>
            <a:off x="1042988" y="6237288"/>
            <a:ext cx="2881312" cy="620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bg1"/>
                </a:solidFill>
                <a:latin typeface="Arial" pitchFamily="34" charset="0"/>
                <a:ea typeface="Majalla UI"/>
              </a:rPr>
              <a:t>لا تقوم على أساس إحصائي جيد .</a:t>
            </a:r>
            <a:r>
              <a:rPr lang="ar-SA" dirty="0">
                <a:solidFill>
                  <a:schemeClr val="bg1"/>
                </a:solidFill>
                <a:latin typeface="Arial" pitchFamily="34" charset="0"/>
                <a:ea typeface="Majalla UI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0825" y="188913"/>
            <a:ext cx="8642350" cy="503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bg1"/>
                </a:solidFill>
                <a:latin typeface="Arial" pitchFamily="34" charset="0"/>
                <a:ea typeface="Majalla UI"/>
              </a:rPr>
              <a:t>التطبيقات التربوية لنظرية الجشطلت</a:t>
            </a:r>
            <a:r>
              <a:rPr lang="ar-EG" sz="2400">
                <a:solidFill>
                  <a:schemeClr val="bg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bg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6551613" y="1412875"/>
            <a:ext cx="2592387" cy="792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أن الكائن يتعلم من خلال محاولة حل المشاكل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3563938" y="1196975"/>
            <a:ext cx="2808287" cy="1152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يأتي</a:t>
            </a:r>
            <a:r>
              <a:rPr lang="ar-EG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 الاستبصار</a:t>
            </a: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 في صورة موحدة كاملة تتضمن العلاقات الرئيسية التي يشتمل عليها الموقف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250825" y="1341438"/>
            <a:ext cx="3384550" cy="12969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أن السلوك ككل(الذي يحدث نتيجة الاستبصار) يظهر في كل مرحلة من مراحل النمو فالأطفال مثلاً عندما يتعلمون الوقوف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339975" y="3213100"/>
            <a:ext cx="3024188" cy="863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وتوضيح العلاقات الهامة بين أجزائه وإدراكه ككل في صورته الجديدة المنظمة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5580063" y="3068638"/>
            <a:ext cx="1943100" cy="863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إعادة تنظيم</a:t>
            </a:r>
            <a:endParaRPr lang="ar-EG" sz="1600" b="1">
              <a:solidFill>
                <a:schemeClr val="tx1"/>
              </a:solidFill>
              <a:latin typeface="Arial" pitchFamily="34" charset="0"/>
              <a:ea typeface="Majalla UI"/>
            </a:endParaRPr>
          </a:p>
          <a:p>
            <a:pPr algn="ctr" rtl="1" eaLnBrk="1" hangingPunct="1">
              <a:defRPr/>
            </a:pPr>
            <a:r>
              <a:rPr lang="ar-SA" sz="1600" b="1">
                <a:solidFill>
                  <a:schemeClr val="tx1"/>
                </a:solidFill>
                <a:latin typeface="Arial" pitchFamily="34" charset="0"/>
                <a:ea typeface="Majalla UI"/>
              </a:rPr>
              <a:t>الموقف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r>
              <a:rPr lang="ar-SA" sz="16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24" name="شكل بيضاوي 23"/>
          <p:cNvSpPr/>
          <p:nvPr/>
        </p:nvSpPr>
        <p:spPr>
          <a:xfrm>
            <a:off x="6227763" y="5013325"/>
            <a:ext cx="2916237" cy="158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>
                <a:solidFill>
                  <a:schemeClr val="tx1"/>
                </a:solidFill>
                <a:latin typeface="Arial" pitchFamily="34" charset="0"/>
                <a:ea typeface="Majalla UI"/>
              </a:rPr>
              <a:t>تعليم القراءة والكتابة للأطفال الصغار حيث يفضل إتباع الطريقة الكلية بدلاً من الطريقة الجزئية</a:t>
            </a:r>
            <a:r>
              <a:rPr lang="ar-SA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25" name="شكل بيضاوي 24"/>
          <p:cNvSpPr/>
          <p:nvPr/>
        </p:nvSpPr>
        <p:spPr>
          <a:xfrm>
            <a:off x="3995738" y="5373688"/>
            <a:ext cx="2160587" cy="792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الكل يجب أن يسبق الأجزاء</a:t>
            </a:r>
            <a:r>
              <a:rPr lang="ar-SA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26" name="شكل بيضاوي 25"/>
          <p:cNvSpPr/>
          <p:nvPr/>
        </p:nvSpPr>
        <p:spPr>
          <a:xfrm>
            <a:off x="1042988" y="5229225"/>
            <a:ext cx="2808287" cy="1008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التفكير في حل المشكلات يمكن الإفادة من النظرية الكلية</a:t>
            </a:r>
            <a:r>
              <a:rPr lang="ar-SA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14347" name="Rectangle 52"/>
          <p:cNvSpPr>
            <a:spLocks noChangeArrowheads="1"/>
          </p:cNvSpPr>
          <p:nvPr/>
        </p:nvSpPr>
        <p:spPr bwMode="auto">
          <a:xfrm>
            <a:off x="2151063" y="4351338"/>
            <a:ext cx="6513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Low" rtl="1"/>
            <a:r>
              <a:rPr lang="ar-SA" sz="2000" b="1">
                <a:solidFill>
                  <a:srgbClr val="FF0000"/>
                </a:solidFill>
              </a:rPr>
              <a:t>كما يمكن الاستفادة من فكرة التعلم بالاستبصار في عدة نواحي نذكر منها</a:t>
            </a:r>
            <a:r>
              <a:rPr lang="ar-SA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071563" y="0"/>
            <a:ext cx="8072437" cy="928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نظرية الجشطلت أو التعلم بالاستبصار</a:t>
            </a:r>
            <a:r>
              <a:rPr lang="en-US" dirty="0" smtClean="0">
                <a:cs typeface="Majalla UI"/>
              </a:rPr>
              <a:t> </a:t>
            </a:r>
            <a:endParaRPr lang="ar-SA" dirty="0" smtClean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5286375" y="2571750"/>
            <a:ext cx="3362325" cy="8572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مدرسة </a:t>
            </a:r>
            <a:r>
              <a:rPr lang="ar-SA" sz="2000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بافلوف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في التعلم الشرطي </a:t>
            </a:r>
          </a:p>
        </p:txBody>
      </p:sp>
      <p:sp>
        <p:nvSpPr>
          <p:cNvPr id="5" name="مستطيل مخدوش من كلا الطرفين 4"/>
          <p:cNvSpPr/>
          <p:nvPr/>
        </p:nvSpPr>
        <p:spPr>
          <a:xfrm>
            <a:off x="1571625" y="2500313"/>
            <a:ext cx="2663825" cy="8572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ومدرسة </a:t>
            </a:r>
            <a:r>
              <a:rPr lang="ar-SA" sz="2000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ثورنديك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في التعلم بالمحاولة والخطأ .</a:t>
            </a:r>
          </a:p>
        </p:txBody>
      </p:sp>
      <p:sp>
        <p:nvSpPr>
          <p:cNvPr id="8" name="مستطيل مخدوش من كلا الطرفين 7"/>
          <p:cNvSpPr/>
          <p:nvPr/>
        </p:nvSpPr>
        <p:spPr>
          <a:xfrm>
            <a:off x="6786563" y="4572000"/>
            <a:ext cx="2357437" cy="8572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الفهم والاستبصار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العقلي في عملية التعلم </a:t>
            </a:r>
          </a:p>
        </p:txBody>
      </p:sp>
      <p:sp>
        <p:nvSpPr>
          <p:cNvPr id="9" name="مستطيل مخدوش من كلا الطرفين 8"/>
          <p:cNvSpPr/>
          <p:nvPr/>
        </p:nvSpPr>
        <p:spPr>
          <a:xfrm>
            <a:off x="2143125" y="5734050"/>
            <a:ext cx="5786438" cy="8572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الإدراك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من القضايا الأساسية في التحليل الجشطلتي بمختلف أشكاله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.</a:t>
            </a:r>
          </a:p>
        </p:txBody>
      </p:sp>
      <p:sp>
        <p:nvSpPr>
          <p:cNvPr id="10" name="مستطيل مخدوش من كلا الطرفين 9"/>
          <p:cNvSpPr/>
          <p:nvPr/>
        </p:nvSpPr>
        <p:spPr>
          <a:xfrm>
            <a:off x="2786063" y="1557338"/>
            <a:ext cx="3929062" cy="728662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على النزعة الآلية الميكانيكية الترابطية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التي نادت بها </a:t>
            </a:r>
            <a:r>
              <a:rPr lang="ar-EG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كل من</a:t>
            </a:r>
            <a:endParaRPr lang="ar-SA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571625" y="836613"/>
            <a:ext cx="757237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sz="2400" b="1">
                <a:solidFill>
                  <a:schemeClr val="bg1"/>
                </a:solidFill>
              </a:rPr>
              <a:t>تعتبر نظرية التعلم بالاستبصار هي الرد العملي والعلمي معاً</a:t>
            </a:r>
            <a:r>
              <a:rPr lang="ar-SA" sz="2400">
                <a:solidFill>
                  <a:schemeClr val="bg1"/>
                </a:solidFill>
              </a:rPr>
              <a:t> 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" name="مستطيل مخدوش من كلا الطرفين 8"/>
          <p:cNvSpPr/>
          <p:nvPr/>
        </p:nvSpPr>
        <p:spPr>
          <a:xfrm>
            <a:off x="1071563" y="4357688"/>
            <a:ext cx="4465637" cy="115252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عملية </a:t>
            </a:r>
            <a:r>
              <a:rPr lang="ar-SA" sz="20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ترابط آلي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ناتجة عن مجرد تكرار آلي يربط ما بين مثير واستجابة </a:t>
            </a:r>
            <a:r>
              <a:rPr lang="ar-SA" sz="2000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لا دخل للعقل والفكر فيه .</a:t>
            </a:r>
          </a:p>
          <a:p>
            <a:pPr algn="ctr" rtl="1" eaLnBrk="1" hangingPunct="1">
              <a:defRPr/>
            </a:pP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394450" y="239236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786857" y="235664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4286250" y="3643313"/>
            <a:ext cx="151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1" hangingPunct="1"/>
            <a:r>
              <a:rPr lang="ar-SA" b="1"/>
              <a:t>حيث يتجاهلان </a:t>
            </a: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15000" y="3929063"/>
            <a:ext cx="1285875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572125" y="5072063"/>
            <a:ext cx="71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Rectangle 20"/>
          <p:cNvSpPr>
            <a:spLocks noChangeArrowheads="1"/>
          </p:cNvSpPr>
          <p:nvPr/>
        </p:nvSpPr>
        <p:spPr bwMode="auto">
          <a:xfrm>
            <a:off x="5357813" y="4643438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ar-SA" sz="1400" b="1"/>
              <a:t>وينظران إليها على أنها </a:t>
            </a: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p" animBg="1"/>
      <p:bldP spid="8" grpId="0" build="allAtOnce" animBg="1"/>
      <p:bldP spid="9" grpId="0" build="allAtOnce" animBg="1"/>
      <p:bldP spid="10" grpId="0" build="allAtOnce" animBg="1"/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071563" y="0"/>
            <a:ext cx="8072437" cy="928688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وكلمة جشطلت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Majalla UI"/>
              </a:rPr>
              <a:t>GESTALT</a:t>
            </a:r>
            <a:r>
              <a:rPr lang="ar-S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كلمة ألمانية تعني</a:t>
            </a:r>
            <a:r>
              <a:rPr lang="ar-SA" dirty="0" smtClean="0"/>
              <a:t> </a:t>
            </a:r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6156325" y="2060575"/>
            <a:ext cx="2143125" cy="8572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الشكل الكلي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24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5" name="مستطيل مخدوش من كلا الطرفين 4"/>
          <p:cNvSpPr/>
          <p:nvPr/>
        </p:nvSpPr>
        <p:spPr>
          <a:xfrm>
            <a:off x="1331913" y="1700213"/>
            <a:ext cx="3646487" cy="10858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وتشير نظرية الجشطلت إلى أن الكل أكثر أهمية من الأجزاء المكونة له</a:t>
            </a:r>
            <a:r>
              <a:rPr lang="ar-SA" sz="2000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8" name="مستطيل مخدوش من كلا الطرفين 7"/>
          <p:cNvSpPr/>
          <p:nvPr/>
        </p:nvSpPr>
        <p:spPr>
          <a:xfrm>
            <a:off x="5929313" y="3429000"/>
            <a:ext cx="2428875" cy="100012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ولهذا فالتعلم أيضاً يحدث ككل</a:t>
            </a:r>
            <a:r>
              <a:rPr lang="ar-SA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9" name="مستطيل مخدوش من كلا الطرفين 8"/>
          <p:cNvSpPr/>
          <p:nvPr/>
        </p:nvSpPr>
        <p:spPr>
          <a:xfrm>
            <a:off x="1643063" y="3214688"/>
            <a:ext cx="3214687" cy="1141412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فهذه النظرية ترفض الاتجاه التحليلي للسلوك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20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مستطيل مخدوش من كلا الطرفين 9"/>
          <p:cNvSpPr/>
          <p:nvPr/>
        </p:nvSpPr>
        <p:spPr>
          <a:xfrm>
            <a:off x="5867400" y="1052513"/>
            <a:ext cx="2214563" cy="719137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32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الكل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32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3" name="مستطيل مخدوش من كلا الطرفين 4"/>
          <p:cNvSpPr/>
          <p:nvPr/>
        </p:nvSpPr>
        <p:spPr>
          <a:xfrm>
            <a:off x="1116013" y="4786313"/>
            <a:ext cx="7885112" cy="1643062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فالتعلم بالاستبصار يشير إلى 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الفهم الفجائي والإدراك الفجائي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للحل إنه ومضة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Flash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من الفهم بدون أي عملية من المحاولة والخطأ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p" animBg="1"/>
      <p:bldP spid="8" grpId="0" build="allAtOnce" animBg="1"/>
      <p:bldP spid="9" grpId="0" build="allAtOnce" animBg="1"/>
      <p:bldP spid="10" grpId="0" build="allAtOnce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071563" y="0"/>
            <a:ext cx="8072437" cy="928688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EG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تجارب كوهلر :</a:t>
            </a:r>
            <a:r>
              <a:rPr lang="en-US" smtClean="0">
                <a:cs typeface="Majalla UI"/>
              </a:rPr>
              <a:t> </a:t>
            </a:r>
            <a:endParaRPr lang="ar-SA" smtClean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5508625" y="2286000"/>
            <a:ext cx="3384550" cy="14287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الإدراك يبنى بلا شك على فهم وإدراك العلاقة بين أجزائه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24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5" name="مستطيل مخدوش من كلا الطرفين 4"/>
          <p:cNvSpPr/>
          <p:nvPr/>
        </p:nvSpPr>
        <p:spPr>
          <a:xfrm>
            <a:off x="1403350" y="2565400"/>
            <a:ext cx="3024188" cy="11493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فالتعلم هنا قائم على إدراك العلاقات بين أجزاء الموقف ككل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8" name="مستطيل مخدوش من كلا الطرفين 7"/>
          <p:cNvSpPr/>
          <p:nvPr/>
        </p:nvSpPr>
        <p:spPr>
          <a:xfrm>
            <a:off x="1285875" y="4508500"/>
            <a:ext cx="7000875" cy="1157288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ويسمي الوصول إلى الحل عن طريق فهم وإدراك العلاقات في المجال الإدراكي بأنه أتى نتيجة الاستبصار.</a:t>
            </a:r>
          </a:p>
        </p:txBody>
      </p:sp>
      <p:sp>
        <p:nvSpPr>
          <p:cNvPr id="10" name="مستطيل مخدوش من كلا الطرفين 9"/>
          <p:cNvSpPr/>
          <p:nvPr/>
        </p:nvSpPr>
        <p:spPr>
          <a:xfrm>
            <a:off x="3276600" y="981075"/>
            <a:ext cx="2663825" cy="93662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هي تجارب كوهلر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Majalla UI"/>
                <a:cs typeface="Majalla UI"/>
              </a:rPr>
              <a:t>Kohler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 على الشمبانزي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p" animBg="1"/>
      <p:bldP spid="8" grpId="0" build="allAtOnce" animBg="1"/>
      <p:bldP spid="1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النتائج التي توصل إليها علماء الاستبصار من التجارب</a:t>
            </a:r>
            <a:r>
              <a:rPr lang="ar-EG" sz="2000" dirty="0" smtClean="0">
                <a:solidFill>
                  <a:srgbClr val="FF0000"/>
                </a:solidFill>
              </a:rPr>
              <a:t> </a:t>
            </a:r>
            <a:r>
              <a:rPr lang="ar-EG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ar-SA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سداسي 4"/>
          <p:cNvSpPr/>
          <p:nvPr/>
        </p:nvSpPr>
        <p:spPr>
          <a:xfrm>
            <a:off x="5857875" y="3143250"/>
            <a:ext cx="3090863" cy="1430338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إن الاستبصار</a:t>
            </a:r>
            <a:endParaRPr lang="ar-EG" sz="20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يعتمد على </a:t>
            </a:r>
            <a:r>
              <a:rPr lang="ar-SA" sz="20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الإدراك وتنظيم أجزاء الموقف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</a:p>
        </p:txBody>
      </p:sp>
      <p:sp>
        <p:nvSpPr>
          <p:cNvPr id="7" name="سداسي 6"/>
          <p:cNvSpPr/>
          <p:nvPr/>
        </p:nvSpPr>
        <p:spPr>
          <a:xfrm>
            <a:off x="684213" y="3357563"/>
            <a:ext cx="3386137" cy="1728787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متى توصل الحيوان إلى الحل عن طريق الاستبصار فإنه يمكن أن يكرره</a:t>
            </a:r>
            <a:r>
              <a:rPr lang="ar-EG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ويحدث التعلم </a:t>
            </a:r>
            <a:r>
              <a:rPr lang="ar-SA" sz="16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بالاستبصار فجأة</a:t>
            </a:r>
            <a:r>
              <a:rPr lang="ar-SA" sz="1600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8" name="سداسي 7"/>
          <p:cNvSpPr/>
          <p:nvPr/>
        </p:nvSpPr>
        <p:spPr>
          <a:xfrm>
            <a:off x="2843213" y="5013325"/>
            <a:ext cx="5184775" cy="16557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إن الحل الذي يصل إليه الحيوان عن طريق الاستبصار يمكن أن 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يطبق في المواقف الجديدة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، فالحيوان في تجارب الاستبصار لا يتعلم عادة معينة 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وإنما يتعلم علاقة بين وسائل وغاية.</a:t>
            </a:r>
          </a:p>
        </p:txBody>
      </p:sp>
      <p:sp>
        <p:nvSpPr>
          <p:cNvPr id="3" name="سداسي 7"/>
          <p:cNvSpPr/>
          <p:nvPr/>
        </p:nvSpPr>
        <p:spPr>
          <a:xfrm>
            <a:off x="1143000" y="1214438"/>
            <a:ext cx="8001000" cy="16557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إن الوصول إلى الحل يأتي </a:t>
            </a:r>
            <a:r>
              <a:rPr lang="ar-SA" sz="20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فجأة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نتيجة ما يسمى بالاستبصار </a:t>
            </a:r>
            <a:endParaRPr lang="ar-EG" sz="2000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  <a:p>
            <a:pPr algn="ctr" rtl="1" eaLnBrk="1" hangingPunct="1">
              <a:defRPr/>
            </a:pP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( الفهم- الإدراك) ففي كل التجارب نجد أن الشمبانزي يحاول الوصول إلى الهدف عبثاً ثم فجأة يصل إلى الحل.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7" grpId="0" build="p" animBg="1"/>
      <p:bldP spid="8" grpId="0" build="p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63" y="0"/>
            <a:ext cx="8072437" cy="928688"/>
          </a:xfrm>
        </p:spPr>
        <p:txBody>
          <a:bodyPr/>
          <a:lstStyle/>
          <a:p>
            <a:pPr algn="l" eaLnBrk="1" hangingPunct="1"/>
            <a:r>
              <a:rPr lang="ar-EG" b="1" smtClean="0">
                <a:solidFill>
                  <a:srgbClr val="FF0000"/>
                </a:solidFill>
              </a:rPr>
              <a:t>خصائص التعلم بالاستبصار</a:t>
            </a:r>
            <a:r>
              <a:rPr lang="ar-EG" b="1" smtClean="0"/>
              <a:t> :</a:t>
            </a:r>
            <a:r>
              <a:rPr lang="en-US" smtClean="0">
                <a:ea typeface="Majalla UI"/>
                <a:cs typeface="Majalla UI"/>
              </a:rPr>
              <a:t> </a:t>
            </a:r>
            <a:endParaRPr lang="ar-SA" smtClean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5214938" y="2492375"/>
            <a:ext cx="3929062" cy="151130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التعلم بالاستبصار</a:t>
            </a: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 تسبقه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غالباً مرحلة من </a:t>
            </a: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المحاولات والأخطاء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الذهنية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لدى الكبار من بني الإنسان, وربما كان الأمر كذلك لدى الأطفال.</a:t>
            </a:r>
          </a:p>
        </p:txBody>
      </p:sp>
      <p:sp>
        <p:nvSpPr>
          <p:cNvPr id="5" name="مستطيل مخدوش من كلا الطرفين 4"/>
          <p:cNvSpPr/>
          <p:nvPr/>
        </p:nvSpPr>
        <p:spPr>
          <a:xfrm>
            <a:off x="1187450" y="2420938"/>
            <a:ext cx="3884613" cy="19367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الفهم الذي يتضمنه الاستبصار قد لا يظهر على نحو فجائي كما تصرح الجشطلت, بل قد يكون هذا </a:t>
            </a: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الفهم تدريجياً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, أما 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الاستبصار الفجائي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فأجدر أن يسمى </a:t>
            </a:r>
            <a:r>
              <a:rPr lang="ar-SA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بالإلهام أو الإشراق</a:t>
            </a:r>
            <a:r>
              <a:rPr lang="ar-SA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.</a:t>
            </a:r>
          </a:p>
        </p:txBody>
      </p:sp>
      <p:sp>
        <p:nvSpPr>
          <p:cNvPr id="8" name="مستطيل مخدوش من كلا الطرفين 7"/>
          <p:cNvSpPr/>
          <p:nvPr/>
        </p:nvSpPr>
        <p:spPr>
          <a:xfrm>
            <a:off x="1357313" y="4868863"/>
            <a:ext cx="7786687" cy="1296987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2000" b="1" dirty="0">
                <a:solidFill>
                  <a:srgbClr val="000000"/>
                </a:solidFill>
                <a:ea typeface="Majalla UI"/>
              </a:rPr>
              <a:t> </a:t>
            </a:r>
            <a:r>
              <a:rPr lang="ar-SA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أن الحل الذي يظفر به الفرد عن طريق الاستبصار في موقف يفيد منه الفرد في مواقف أخرى جديدة تختلف عن الموقف الأول بعض الاختلاف</a:t>
            </a:r>
            <a:r>
              <a:rPr lang="ar-EG" sz="20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.........</a:t>
            </a:r>
          </a:p>
          <a:p>
            <a:pPr algn="ctr" rtl="1" eaLnBrk="1" hangingPunct="1">
              <a:defRPr/>
            </a:pPr>
            <a:r>
              <a:rPr lang="ar-SA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وكأنه اكتشف" مبدأ</a:t>
            </a:r>
            <a:endParaRPr lang="ar-SA" sz="2000" b="1" dirty="0">
              <a:solidFill>
                <a:srgbClr val="FF0000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مستطيل مخدوش من كلا الطرفين 9"/>
          <p:cNvSpPr/>
          <p:nvPr/>
        </p:nvSpPr>
        <p:spPr>
          <a:xfrm>
            <a:off x="1857375" y="1125538"/>
            <a:ext cx="5072063" cy="1160462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أ</a:t>
            </a: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ن الاستبصار </a:t>
            </a:r>
            <a:r>
              <a:rPr lang="ar-SA" sz="1600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لا يتضح في تعلم الحيوانات الدنيا</a:t>
            </a: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اتضاحه في تعلم الحيوانات العليا وخاصة القردة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16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p" animBg="1"/>
      <p:bldP spid="8" grpId="0" build="allAtOnce" animBg="1"/>
      <p:bldP spid="1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50" y="0"/>
            <a:ext cx="74993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فرضيات أو قواعد التعلم الجشطلتي :</a:t>
            </a:r>
            <a:endParaRPr lang="ar-SA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" name="وسيلة شرح مع سهم رباعي 3"/>
          <p:cNvSpPr/>
          <p:nvPr/>
        </p:nvSpPr>
        <p:spPr>
          <a:xfrm>
            <a:off x="3500438" y="3000375"/>
            <a:ext cx="2500312" cy="1643063"/>
          </a:xfrm>
          <a:prstGeom prst="quad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000" b="1">
                <a:solidFill>
                  <a:srgbClr val="C32D2E"/>
                </a:solidFill>
                <a:ea typeface="Majalla UI"/>
              </a:rPr>
              <a:t>فرضيات الجشطالت</a:t>
            </a:r>
            <a:endParaRPr lang="ar-SA" sz="2000" b="1">
              <a:solidFill>
                <a:srgbClr val="C32D2E"/>
              </a:solidFill>
              <a:ea typeface="Majalla UI"/>
            </a:endParaRPr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1331913" y="3500438"/>
            <a:ext cx="2000250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التعلم الحقيقي لا ينطفئ ( لا ينسى)</a:t>
            </a:r>
            <a:r>
              <a:rPr lang="en-US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6" name="مستطيل ذو زوايا قطرية مخدوشة 5"/>
          <p:cNvSpPr/>
          <p:nvPr/>
        </p:nvSpPr>
        <p:spPr>
          <a:xfrm>
            <a:off x="6732588" y="1052513"/>
            <a:ext cx="2214562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التعليم يعتمد على الإدراك الحسي</a:t>
            </a:r>
            <a:r>
              <a:rPr lang="ar-EG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7" name="مستطيل ذو زوايا قطرية مخدوشة 6"/>
          <p:cNvSpPr/>
          <p:nvPr/>
        </p:nvSpPr>
        <p:spPr>
          <a:xfrm>
            <a:off x="6084888" y="4292600"/>
            <a:ext cx="2214562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التعلم ينصف ما نتعلمه </a:t>
            </a:r>
          </a:p>
          <a:p>
            <a:pPr algn="ctr" rtl="1" eaLnBrk="1" hangingPunct="1">
              <a:defRPr/>
            </a:pPr>
            <a:r>
              <a:rPr lang="ar-EG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( أي يعطيه قدره) </a:t>
            </a:r>
            <a:endParaRPr lang="ar-SA" b="1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9" name="مستطيل ذو زوايا قطرية مخدوشة 8"/>
          <p:cNvSpPr/>
          <p:nvPr/>
        </p:nvSpPr>
        <p:spPr>
          <a:xfrm>
            <a:off x="5076825" y="1773238"/>
            <a:ext cx="2951163" cy="1290637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فمن البديهي القول أن ما هو موجود في </a:t>
            </a:r>
            <a:r>
              <a:rPr lang="ar-SA" sz="1600" b="1" dirty="0">
                <a:solidFill>
                  <a:srgbClr val="0033CC"/>
                </a:solidFill>
                <a:latin typeface="Arial" pitchFamily="34" charset="0"/>
                <a:ea typeface="Majalla UI"/>
              </a:rPr>
              <a:t>الذاكرة لا بد أن يكون قد تم بشكل محسوس أو مدرك أو معروف</a:t>
            </a:r>
            <a:r>
              <a:rPr lang="ar-SA" sz="16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 ، </a:t>
            </a:r>
            <a:r>
              <a:rPr lang="ar-SA" sz="1600" b="1" dirty="0">
                <a:solidFill>
                  <a:srgbClr val="FF0000"/>
                </a:solidFill>
                <a:latin typeface="Arial" pitchFamily="34" charset="0"/>
                <a:ea typeface="Majalla UI"/>
              </a:rPr>
              <a:t>فالإدراك يحدد التعلم.</a:t>
            </a:r>
          </a:p>
        </p:txBody>
      </p:sp>
      <p:sp>
        <p:nvSpPr>
          <p:cNvPr id="3" name="مستطيل ذو زوايا قطرية مخدوشة 8"/>
          <p:cNvSpPr/>
          <p:nvPr/>
        </p:nvSpPr>
        <p:spPr>
          <a:xfrm>
            <a:off x="6300788" y="3284538"/>
            <a:ext cx="2143125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000" b="1">
                <a:solidFill>
                  <a:schemeClr val="tx1"/>
                </a:solidFill>
                <a:latin typeface="Arial" pitchFamily="34" charset="0"/>
                <a:ea typeface="Majalla UI"/>
              </a:rPr>
              <a:t>التعلم ينطوي على إعادة التنظيم</a:t>
            </a:r>
            <a:r>
              <a:rPr lang="ar-EG" sz="20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0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8" name="مستطيل ذو زوايا قطرية مخدوشة 5"/>
          <p:cNvSpPr/>
          <p:nvPr/>
        </p:nvSpPr>
        <p:spPr>
          <a:xfrm>
            <a:off x="6156325" y="5373688"/>
            <a:ext cx="2214563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000" b="1">
                <a:solidFill>
                  <a:schemeClr val="tx1"/>
                </a:solidFill>
                <a:latin typeface="Arial" pitchFamily="34" charset="0"/>
                <a:ea typeface="Majalla UI"/>
              </a:rPr>
              <a:t>يعني التعلم بالوسائل والنتائج</a:t>
            </a:r>
            <a:endParaRPr lang="ar-SA" sz="2000" b="1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مستطيل ذو زوايا قطرية مخدوشة 4"/>
          <p:cNvSpPr/>
          <p:nvPr/>
        </p:nvSpPr>
        <p:spPr>
          <a:xfrm>
            <a:off x="1331913" y="4581525"/>
            <a:ext cx="2000250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* الحفظ عن ظهر قلب بديل واهٍ للفهم</a:t>
            </a:r>
            <a:r>
              <a:rPr lang="ar-EG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1" name="مستطيل ذو زوايا قطرية مخدوشة 4"/>
          <p:cNvSpPr/>
          <p:nvPr/>
        </p:nvSpPr>
        <p:spPr>
          <a:xfrm>
            <a:off x="1042988" y="5661025"/>
            <a:ext cx="2000250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حسب التعلم مكافأة  أن يتم بالاستبصار</a:t>
            </a:r>
            <a:r>
              <a:rPr lang="ar-EG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2" name="مستطيل ذو زوايا قطرية مخدوشة 4"/>
          <p:cNvSpPr/>
          <p:nvPr/>
        </p:nvSpPr>
        <p:spPr>
          <a:xfrm>
            <a:off x="3779838" y="5661025"/>
            <a:ext cx="2071687" cy="792163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000" b="1">
                <a:solidFill>
                  <a:schemeClr val="tx1"/>
                </a:solidFill>
                <a:latin typeface="Arial" pitchFamily="34" charset="0"/>
                <a:ea typeface="Majalla UI"/>
              </a:rPr>
              <a:t>الاستبصار يتجنب الأخطاء</a:t>
            </a:r>
            <a:r>
              <a:rPr lang="ar-EG" sz="20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0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3" name="مستطيل ذو زوايا قطرية مخدوشة 4"/>
          <p:cNvSpPr/>
          <p:nvPr/>
        </p:nvSpPr>
        <p:spPr>
          <a:xfrm>
            <a:off x="1547813" y="2492375"/>
            <a:ext cx="2000250" cy="71437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>
                <a:solidFill>
                  <a:schemeClr val="tx1"/>
                </a:solidFill>
                <a:latin typeface="Arial" pitchFamily="34" charset="0"/>
                <a:ea typeface="Majalla UI"/>
              </a:rPr>
              <a:t>الفهم يمكن أن ينقل إلى مواقف أخرى جديدة </a:t>
            </a:r>
            <a:endParaRPr lang="ar-SA" b="1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9" grpId="0" build="allAtOnce" animBg="1"/>
      <p:bldP spid="3" grpId="0" build="allAtOnce" animBg="1"/>
      <p:bldP spid="8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971800" y="285750"/>
            <a:ext cx="6172200" cy="661988"/>
          </a:xfrm>
          <a:ln>
            <a:solidFill>
              <a:schemeClr val="bg1"/>
            </a:solidFill>
          </a:ln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smtClean="0">
                <a:solidFill>
                  <a:srgbClr val="FF0000"/>
                </a:solidFill>
                <a:cs typeface="Arial" pitchFamily="34" charset="0"/>
              </a:rPr>
              <a:t>قوانين  الجشطالت :</a:t>
            </a:r>
            <a:endParaRPr lang="ar-SA" b="1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سداسي 3"/>
          <p:cNvSpPr/>
          <p:nvPr/>
        </p:nvSpPr>
        <p:spPr>
          <a:xfrm>
            <a:off x="4284663" y="1557338"/>
            <a:ext cx="2071687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 dirty="0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التنظيم</a:t>
            </a:r>
            <a:r>
              <a:rPr lang="ar-EG" sz="2400" dirty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6" name="سداسي 5"/>
          <p:cNvSpPr/>
          <p:nvPr/>
        </p:nvSpPr>
        <p:spPr>
          <a:xfrm>
            <a:off x="2051050" y="2781300"/>
            <a:ext cx="2071688" cy="10715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الاستمرار</a:t>
            </a:r>
            <a:r>
              <a:rPr lang="ar-EG" sz="2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7" name="سداسي 6"/>
          <p:cNvSpPr/>
          <p:nvPr/>
        </p:nvSpPr>
        <p:spPr>
          <a:xfrm>
            <a:off x="6372225" y="2924175"/>
            <a:ext cx="2071688" cy="10715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مبدأ الشكل على أرضية</a:t>
            </a:r>
            <a:r>
              <a:rPr lang="ar-EG" sz="2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8" name="سداسي 7"/>
          <p:cNvSpPr/>
          <p:nvPr/>
        </p:nvSpPr>
        <p:spPr>
          <a:xfrm>
            <a:off x="4211638" y="3284538"/>
            <a:ext cx="2071687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الشمول </a:t>
            </a:r>
          </a:p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( الكلية)</a:t>
            </a:r>
            <a:r>
              <a:rPr lang="ar-EG" sz="2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9" name="سداسي 8"/>
          <p:cNvSpPr/>
          <p:nvPr/>
        </p:nvSpPr>
        <p:spPr>
          <a:xfrm>
            <a:off x="2051050" y="4365625"/>
            <a:ext cx="2071688" cy="10715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الإغلاق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سداسي 9"/>
          <p:cNvSpPr/>
          <p:nvPr/>
        </p:nvSpPr>
        <p:spPr>
          <a:xfrm>
            <a:off x="4356100" y="5157788"/>
            <a:ext cx="2071688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التقارب</a:t>
            </a:r>
            <a:r>
              <a:rPr lang="ar-EG" sz="2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1" name="سداسي 10"/>
          <p:cNvSpPr/>
          <p:nvPr/>
        </p:nvSpPr>
        <p:spPr>
          <a:xfrm>
            <a:off x="6516688" y="4581525"/>
            <a:ext cx="2071687" cy="107950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قانون التشابه</a:t>
            </a:r>
          </a:p>
          <a:p>
            <a:pPr algn="ctr" rtl="1" eaLnBrk="1" hangingPunct="1">
              <a:defRPr/>
            </a:pPr>
            <a:r>
              <a:rPr lang="ar-EG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1200" b="1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2" name="سداسي 6"/>
          <p:cNvSpPr/>
          <p:nvPr/>
        </p:nvSpPr>
        <p:spPr>
          <a:xfrm>
            <a:off x="6357938" y="2928938"/>
            <a:ext cx="2071687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>
                <a:solidFill>
                  <a:schemeClr val="tx1"/>
                </a:solidFill>
                <a:latin typeface="Arial" pitchFamily="34" charset="0"/>
                <a:ea typeface="Majalla UI"/>
              </a:rPr>
              <a:t>مبدأ الشكل على أرضية</a:t>
            </a:r>
            <a:r>
              <a:rPr lang="ar-EG" sz="240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240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971800" y="285750"/>
            <a:ext cx="6172200" cy="661988"/>
          </a:xfrm>
          <a:ln>
            <a:solidFill>
              <a:schemeClr val="bg1"/>
            </a:solidFill>
          </a:ln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dirty="0" smtClean="0">
                <a:solidFill>
                  <a:srgbClr val="FF0000"/>
                </a:solidFill>
                <a:cs typeface="Arial" pitchFamily="34" charset="0"/>
              </a:rPr>
              <a:t>قوانين  الجشطالت :</a:t>
            </a:r>
            <a:endParaRPr lang="ar-SA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243" name="عنوان فرعي 4"/>
          <p:cNvSpPr>
            <a:spLocks noGrp="1"/>
          </p:cNvSpPr>
          <p:nvPr>
            <p:ph type="subTitle" idx="4294967295"/>
          </p:nvPr>
        </p:nvSpPr>
        <p:spPr>
          <a:xfrm>
            <a:off x="1214438" y="1214438"/>
            <a:ext cx="6840537" cy="52847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ar-EG" sz="360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000" b="1" smtClean="0"/>
              <a:t>قانون التنظيم   </a:t>
            </a:r>
            <a:endParaRPr lang="en-US" sz="2000" b="1" smtClean="0"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000" b="1" smtClean="0">
                <a:cs typeface="Arial" pitchFamily="34" charset="0"/>
              </a:rPr>
              <a:t>Law of Organization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SA" sz="2400" smtClean="0"/>
              <a:t>نحن ندرك الأشياء إذا تم تنظيمها وترتيبها في أشكال وقوائم بدلاً من بقائها متناثرة</a:t>
            </a:r>
            <a:endParaRPr lang="en-US" sz="2400" smtClean="0"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SA" sz="2000" b="1" smtClean="0">
                <a:latin typeface="Arial" pitchFamily="34" charset="0"/>
                <a:ea typeface="Majalla UI"/>
                <a:cs typeface="Times New Roman" pitchFamily="18" charset="0"/>
              </a:rPr>
              <a:t>مبدأ الشكل على أرضية </a:t>
            </a:r>
            <a:endParaRPr lang="en-US" sz="2000" b="1" smtClean="0">
              <a:latin typeface="Arial" pitchFamily="34" charset="0"/>
              <a:ea typeface="Majalla UI"/>
              <a:cs typeface="Times New Roman" pitchFamily="18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000" b="1" smtClean="0">
                <a:latin typeface="Arial" pitchFamily="34" charset="0"/>
                <a:ea typeface="Majalla UI"/>
                <a:cs typeface="Times New Roman" pitchFamily="18" charset="0"/>
              </a:rPr>
              <a:t> Figure- ground  Law of</a:t>
            </a:r>
            <a:endParaRPr lang="ar-EG" sz="1400" smtClean="0">
              <a:latin typeface="Arial" pitchFamily="34" charset="0"/>
              <a:ea typeface="Majalla UI"/>
              <a:cs typeface="Majalla UI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400" smtClean="0">
                <a:latin typeface="Arial" pitchFamily="34" charset="0"/>
                <a:ea typeface="Majalla UI"/>
                <a:cs typeface="Majalla UI"/>
              </a:rPr>
              <a:t>ويعتبر هذا القانون أساس عملية الإدراك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400" smtClean="0">
                <a:latin typeface="Arial" pitchFamily="34" charset="0"/>
                <a:ea typeface="Majalla UI"/>
                <a:cs typeface="Majalla UI"/>
              </a:rPr>
              <a:t> إذ ينقسم المجال الإدراكي لظاهرة ما على قسمين: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400" smtClean="0">
                <a:latin typeface="Arial" pitchFamily="34" charset="0"/>
                <a:ea typeface="Majalla UI"/>
                <a:cs typeface="Majalla UI"/>
              </a:rPr>
              <a:t> القسم المهم هو الشكل وهو الجزء السائد الموحد الذي يكون مركزاً للانتباه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ar-EG" sz="1400" smtClean="0">
                <a:latin typeface="Arial" pitchFamily="34" charset="0"/>
                <a:ea typeface="Majalla UI"/>
                <a:cs typeface="Majalla UI"/>
              </a:rPr>
              <a:t> أما الجزء الثاني فهو الأرضية ، وهو بقية المجال الذي يعمل فيه كخلفية متناسقة ومنتشرة يبرز عليها الشكل إلى ظاهرة أو شيء ما في البيئة يكون هذا هو الشكل ، بينما تكون كل الأشياء المحيطة به هي الأرضية.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ar-EG" sz="1400" smtClean="0">
              <a:latin typeface="Arial" pitchFamily="34" charset="0"/>
              <a:ea typeface="Majalla UI"/>
              <a:cs typeface="Majalla UI"/>
            </a:endParaRPr>
          </a:p>
          <a:p>
            <a:pPr marL="0" indent="0" algn="ctr" eaLnBrk="1" hangingPunct="1">
              <a:buFont typeface="Arial" pitchFamily="34" charset="0"/>
              <a:buNone/>
            </a:pPr>
            <a:endParaRPr lang="en-US" sz="2000" b="1" smtClean="0">
              <a:latin typeface="Arial" pitchFamily="34" charset="0"/>
              <a:ea typeface="Majalla UI"/>
              <a:cs typeface="Majalla UI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ar-EG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1043</Words>
  <Application>Microsoft Office PowerPoint</Application>
  <PresentationFormat>On-screen Show (4:3)</PresentationFormat>
  <Paragraphs>131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Majalla UI</vt:lpstr>
      <vt:lpstr>Calibri</vt:lpstr>
      <vt:lpstr>Times New Roman</vt:lpstr>
      <vt:lpstr>Arial Black</vt:lpstr>
      <vt:lpstr>Arabic Transparent</vt:lpstr>
      <vt:lpstr>Wingdings 2</vt:lpstr>
      <vt:lpstr>Office Theme</vt:lpstr>
      <vt:lpstr>قسم / علم النفس التربوي </vt:lpstr>
      <vt:lpstr>نظرية الجشطلت أو التعلم بالاستبصار </vt:lpstr>
      <vt:lpstr>وكلمة جشطلت GESTALT كلمة ألمانية تعني </vt:lpstr>
      <vt:lpstr>تجارب كوهلر : </vt:lpstr>
      <vt:lpstr>النتائج التي توصل إليها علماء الاستبصار من التجارب :</vt:lpstr>
      <vt:lpstr>خصائص التعلم بالاستبصار : </vt:lpstr>
      <vt:lpstr>فرضيات أو قواعد التعلم الجشطلتي :</vt:lpstr>
      <vt:lpstr>قوانين  الجشطالت :</vt:lpstr>
      <vt:lpstr>قوانين  الجشطالت :</vt:lpstr>
      <vt:lpstr>قوانين  الجشطالت :</vt:lpstr>
      <vt:lpstr>قوانين  الجشطالت :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xp</dc:creator>
  <cp:lastModifiedBy>DR. MAHA SOROUR</cp:lastModifiedBy>
  <cp:revision>90</cp:revision>
  <dcterms:created xsi:type="dcterms:W3CDTF">2008-12-04T18:29:16Z</dcterms:created>
  <dcterms:modified xsi:type="dcterms:W3CDTF">2020-03-17T18:55:46Z</dcterms:modified>
</cp:coreProperties>
</file>